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6"/>
  </p:notesMasterIdLst>
  <p:sldIdLst>
    <p:sldId id="257" r:id="rId2"/>
    <p:sldId id="271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NikoshBAN" pitchFamily="2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  <p:embeddedFont>
      <p:font typeface="Book Antiqua" pitchFamily="18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23C88-768B-4717-B255-BF9ADE790E27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E3F0C-BEA3-46CD-9E89-C75D6FC5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E3F0C-BEA3-46CD-9E89-C75D6FC5F0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3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7.jpeg"/><Relationship Id="rId7" Type="http://schemas.openxmlformats.org/officeDocument/2006/relationships/image" Target="../media/image15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“বিস্‌মিল্লাহির রহ্‌মানির রহীম”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 শিক্ষার্থীকে শুভেচ্ছা ও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86200"/>
            <a:ext cx="4419600" cy="22159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E:\Power point\Photo\images 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03427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381000"/>
                <a:ext cx="9144000" cy="19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ভগ্নাংশের লব থেকে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বিয়োগ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হরের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সাথে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যোগ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করলে</m:t>
                    </m:r>
                  </m:oMath>
                </a14:m>
                <a:endParaRPr lang="bn-BD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ভগ্নাংশটি হয়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আর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লব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বিয়োগ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হর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বিয়োগ করলে ভগ্নাংশটি হয়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.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ভগ্নাংশটি নির্ণয় কর। 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00"/>
                <a:ext cx="9144000" cy="1978042"/>
              </a:xfrm>
              <a:prstGeom prst="rect">
                <a:avLst/>
              </a:prstGeom>
              <a:blipFill rotWithShape="1">
                <a:blip r:embed="rId4"/>
                <a:stretch>
                  <a:fillRect l="-1667" t="-3704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2514600"/>
                <a:ext cx="8763000" cy="4182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মনে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করি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ভগ্নাংশটি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.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প্রশ্নানুসারে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. 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⋯⋯⋯⋯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rgbClr val="00206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 দ্বিতীয় শর্তানুসারে,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21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21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19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⋯⋯⋯⋯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𝑖𝑖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rgbClr val="00206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𝑖𝑖</m:t>
                        </m:r>
                      </m:e>
                    </m:d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সমীকরণ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bn-BD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𝑖</m:t>
                        </m:r>
                      </m:e>
                    </m:d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বিয়োগ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করে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পাই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𝑖</m:t>
                          </m:r>
                        </m:e>
                      </m:d>
                      <m:r>
                        <a:rPr lang="bn-BD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নং</m:t>
                      </m:r>
                      <m:r>
                        <a:rPr lang="bn-BD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সমীকরণে</m:t>
                      </m:r>
                      <m:r>
                        <a:rPr lang="bn-BD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15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বসিয়ে</m:t>
                      </m:r>
                      <m:r>
                        <a:rPr lang="bn-BD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পাই</m:t>
                      </m:r>
                      <m:r>
                        <a:rPr lang="bn-BD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b="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26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26</m:t>
                    </m:r>
                  </m:oMath>
                </a14:m>
                <a:endParaRPr lang="en-US" sz="2800" b="0" dirty="0" smtClean="0">
                  <a:solidFill>
                    <a:srgbClr val="00206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নির্ণেয়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ভগ্নাংশটি</m:t>
                    </m:r>
                    <m:r>
                      <a:rPr lang="bn-BD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(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514600"/>
                <a:ext cx="8763000" cy="4182427"/>
              </a:xfrm>
              <a:prstGeom prst="rect">
                <a:avLst/>
              </a:prstGeom>
              <a:blipFill rotWithShape="1">
                <a:blip r:embed="rId5"/>
                <a:stretch>
                  <a:fillRect l="-1391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1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 বছর পূর্বে পিতার বয়স পুত্রের বয়সের আটগুণ ছিল। দশ বছর পরে পিতার বয়স পুত্রের বয়সের দ্বিগুন হবে। বর্তমানে কার বয়স কত?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1981200"/>
                <a:ext cx="88392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মনে করি , বর্তমানে পিতার বয়স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বছর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পুত্রের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বয়স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বছর।</m:t>
                    </m:r>
                  </m:oMath>
                </a14:m>
                <a:endParaRPr lang="bn-BD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শর্তানুসারে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8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8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⋯⋯⋯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২য় শর্তানুসারে,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⋯⋯⋯⋯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𝑖𝑖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𝑖</m:t>
                          </m:r>
                        </m:e>
                      </m:d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নং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হতে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পাই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64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64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</m:oMath>
                  </m:oMathPara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56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⋯⋯⋯⋯⋯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𝑖𝑖𝑖</m:t>
                          </m:r>
                        </m:e>
                      </m:d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আবার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𝑖𝑖</m:t>
                          </m:r>
                        </m:e>
                      </m:d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নং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থেকে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পাই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 </m:t>
                      </m:r>
                    </m:oMath>
                  </m:oMathPara>
                </a14:m>
                <a:endParaRPr lang="bn-BD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20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56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20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</m:oMath>
                  </m:oMathPara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20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56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66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11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𝑖𝑖𝑖</m:t>
                          </m:r>
                        </m:e>
                      </m:d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নং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থেকে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পাই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11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56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88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56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32</m:t>
                      </m:r>
                    </m:oMath>
                  </m:oMathPara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বর্তমানে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পিতার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বয়স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32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বছর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পুত্রের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বয়স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11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বছর।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981200"/>
                <a:ext cx="8839200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1448" t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4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2438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5527" y="1905000"/>
                <a:ext cx="8686800" cy="3007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 সমস্যা সমাধানে এবং প্রদর্শনে লেখচিত্রের গুরুত্ব ব্যাখ্যা কর।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ভগ্নাংশের লব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হরের প্রত্যেকটির সাথে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যোগ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করলে</m:t>
                    </m:r>
                    <m:r>
                      <a:rPr lang="bn-BD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ভগ্নাংশটি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হয়।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আর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লব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হরের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প্রত্যেকটি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থেকে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বিয়োগ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করলে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ভগ্নাংশটি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হবে।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ভগ্নাংশটি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200" b="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7" y="1905000"/>
                <a:ext cx="8686800" cy="3007105"/>
              </a:xfrm>
              <a:prstGeom prst="rect">
                <a:avLst/>
              </a:prstGeom>
              <a:blipFill rotWithShape="1">
                <a:blip r:embed="rId3"/>
                <a:stretch>
                  <a:fillRect l="-1825" t="-2637" b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6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2743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95400"/>
                <a:ext cx="8458200" cy="4773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ভগ্নাংশের লবের সাথে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যোগ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করলে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ভগ্নাংশটির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</m:oMath>
                </a14:m>
                <a:endParaRPr lang="bn-BD" sz="36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হয়।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আবার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হর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হতে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বিয়োগ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করলে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ভগ্নাংশটির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মান</m:t>
                      </m:r>
                    </m:oMath>
                  </m:oMathPara>
                </a14:m>
                <a:endParaRPr lang="bn-BD" sz="36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পূর্ণসংখ্যা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হয়।</m:t>
                      </m:r>
                    </m:oMath>
                  </m:oMathPara>
                </a14:m>
                <a:endParaRPr lang="bn-BD" sz="36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 ভগ্নাংশটি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ধরে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সমীকরণ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জোট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গঠণ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bn-BD" sz="36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সমীকরণজোটটি আড়গুণন পদ্ধতিতে সমাধান করে 	(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)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ভগ্নাংশটি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কত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?</m:t>
                    </m:r>
                  </m:oMath>
                </a14:m>
                <a:endParaRPr lang="bn-BD" sz="36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সমীকরণজোটটির লেখ অংকন করে  	(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)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প্রাপ্ত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মানের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সত্যতা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যাচাই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36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458200" cy="4773486"/>
              </a:xfrm>
              <a:prstGeom prst="rect">
                <a:avLst/>
              </a:prstGeom>
              <a:blipFill rotWithShape="1">
                <a:blip r:embed="rId3"/>
                <a:stretch>
                  <a:fillRect l="-2235" t="-1660" b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8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 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ভবিষ্যৎ কল্যাণ কামনা করে আজকের পাঠদান কার্যক্রম শেষ করছি।</a:t>
            </a:r>
            <a:endParaRPr lang="en-US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 </a:t>
            </a:r>
            <a:endParaRPr lang="en-US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4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4778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14by14 ax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40516"/>
            <a:ext cx="5780898" cy="545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48398"/>
            <a:ext cx="766849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প্রদর্শিত ছক আগে কখনও দেখেছ কি?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img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162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909" y="464127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সমীকরণে কয়টি চলক আছে?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468" y="429161"/>
            <a:ext cx="442273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776478"/>
            <a:ext cx="60960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শ্রেণিঃনবম-দশম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পাঠঃদুই চলক বিশিষ্ট সরল সহসমীকরণ গঠণ ও সমাধান(১২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লেখচিত্রের সাহায্যে দুই চলকবিশিষ্ট সরল সহসমীকরণ সমাধান 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BD" sz="4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বাস্তবভিত্তিক গাণিতিক সমস্যার সহসমীকরণ গঠণ করে সমাধান করতে পারবে।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04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⋯⋯⋯(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⋯⋯⋯(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𝑖𝑖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85344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371600"/>
                <a:ext cx="8534400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)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নং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সমীকরণ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কয়েকটি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বিন্দুর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স্থানাংক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করি।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dirty="0" smtClean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bn-BD" sz="2800" dirty="0" smtClean="0">
                    <a:solidFill>
                      <a:schemeClr val="bg2">
                        <a:lumMod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,বা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71600"/>
                <a:ext cx="8534400" cy="1132490"/>
              </a:xfrm>
              <a:prstGeom prst="rect">
                <a:avLst/>
              </a:prstGeom>
              <a:blipFill rotWithShape="1">
                <a:blip r:embed="rId4"/>
                <a:stretch>
                  <a:fillRect l="-1500" t="-4301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780335"/>
                  </p:ext>
                </p:extLst>
              </p:nvPr>
            </p:nvGraphicFramePr>
            <p:xfrm>
              <a:off x="1981200" y="2694707"/>
              <a:ext cx="4419600" cy="1158240"/>
            </p:xfrm>
            <a:graphic>
              <a:graphicData uri="http://schemas.openxmlformats.org/drawingml/2006/table">
                <a:tbl>
                  <a:tblPr firstRow="1" bandRow="1">
                    <a:tableStyleId>{18603FDC-E32A-4AB5-989C-0864C3EAD2B8}</a:tableStyleId>
                  </a:tblPr>
                  <a:tblGrid>
                    <a:gridCol w="1104900"/>
                    <a:gridCol w="1104900"/>
                    <a:gridCol w="1104900"/>
                    <a:gridCol w="1104900"/>
                  </a:tblGrid>
                  <a:tr h="55764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sz="2800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55764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sz="280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780335"/>
                  </p:ext>
                </p:extLst>
              </p:nvPr>
            </p:nvGraphicFramePr>
            <p:xfrm>
              <a:off x="1981200" y="2694707"/>
              <a:ext cx="4419600" cy="1158240"/>
            </p:xfrm>
            <a:graphic>
              <a:graphicData uri="http://schemas.openxmlformats.org/drawingml/2006/table">
                <a:tbl>
                  <a:tblPr firstRow="1" bandRow="1">
                    <a:tableStyleId>{18603FDC-E32A-4AB5-989C-0864C3EAD2B8}</a:tableStyleId>
                  </a:tblPr>
                  <a:tblGrid>
                    <a:gridCol w="1104900"/>
                    <a:gridCol w="1104900"/>
                    <a:gridCol w="1104900"/>
                    <a:gridCol w="11049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972" t="-9474" r="-305525" b="-10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4396" t="-9474" r="-203846" b="-10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5525" t="-9474" r="-104972" b="-10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5525" t="-9474" r="-4972" b="-109474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972" t="-109474" r="-305525" b="-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4396" t="-109474" r="-203846" b="-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5525" t="-109474" r="-104972" b="-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5525" t="-109474" r="-4972" b="-94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4191000"/>
                <a:ext cx="8534400" cy="1797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bg2">
                        <a:lumMod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 বিন্দু সমুহের স্থানাংক (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),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,−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bg2">
                        <a:lumMod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𝑖𝑖</m:t>
                        </m:r>
                      </m:e>
                    </m:d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নং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প্রশ্ন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কয়েকটি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বিন্দুর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স্থানাংক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করি।</m:t>
                    </m:r>
                  </m:oMath>
                </a14:m>
                <a:endParaRPr lang="bn-BD" sz="2800" b="0" i="1" dirty="0" smtClean="0">
                  <a:solidFill>
                    <a:schemeClr val="bg2">
                      <a:lumMod val="25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bn-BD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191000"/>
                <a:ext cx="8534400" cy="1797928"/>
              </a:xfrm>
              <a:prstGeom prst="rect">
                <a:avLst/>
              </a:prstGeom>
              <a:blipFill rotWithShape="1">
                <a:blip r:embed="rId6"/>
                <a:stretch>
                  <a:fillRect l="-1500" t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514732"/>
                  </p:ext>
                </p:extLst>
              </p:nvPr>
            </p:nvGraphicFramePr>
            <p:xfrm>
              <a:off x="1905000" y="415636"/>
              <a:ext cx="5029200" cy="1388348"/>
            </p:xfrm>
            <a:graphic>
              <a:graphicData uri="http://schemas.openxmlformats.org/drawingml/2006/table">
                <a:tbl>
                  <a:tblPr firstRow="1" bandRow="1">
                    <a:tableStyleId>{638B1855-1B75-4FBE-930C-398BA8C253C6}</a:tableStyleId>
                  </a:tblPr>
                  <a:tblGrid>
                    <a:gridCol w="1257300"/>
                    <a:gridCol w="1257300"/>
                    <a:gridCol w="1257300"/>
                    <a:gridCol w="1257300"/>
                  </a:tblGrid>
                  <a:tr h="6941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6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smtClean="0"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sz="2800" smtClean="0"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smtClean="0">
                                    <a:latin typeface="Cambria Math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6941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60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sz="320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60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514732"/>
                  </p:ext>
                </p:extLst>
              </p:nvPr>
            </p:nvGraphicFramePr>
            <p:xfrm>
              <a:off x="1905000" y="415636"/>
              <a:ext cx="5029200" cy="1388348"/>
            </p:xfrm>
            <a:graphic>
              <a:graphicData uri="http://schemas.openxmlformats.org/drawingml/2006/table">
                <a:tbl>
                  <a:tblPr firstRow="1" bandRow="1">
                    <a:tableStyleId>{638B1855-1B75-4FBE-930C-398BA8C253C6}</a:tableStyleId>
                  </a:tblPr>
                  <a:tblGrid>
                    <a:gridCol w="1257300"/>
                    <a:gridCol w="1257300"/>
                    <a:gridCol w="1257300"/>
                    <a:gridCol w="1257300"/>
                  </a:tblGrid>
                  <a:tr h="6941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883" t="-2632" r="-303883" b="-109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3382" t="-2632" r="-202415" b="-109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369" t="-2632" r="-103398" b="-109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4369" t="-2632" r="-3398" b="-109649"/>
                          </a:stretch>
                        </a:blipFill>
                      </a:tcPr>
                    </a:tc>
                  </a:tr>
                  <a:tr h="6941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883" t="-102632" r="-303883" b="-9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3382" t="-102632" r="-202415" b="-9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369" t="-102632" r="-103398" b="-9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4369" t="-102632" r="-3398" b="-96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2286000"/>
                <a:ext cx="8534400" cy="246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 বিন্দুর স্থানাংক সমুহ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bn-BD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ছক কাগজে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𝑥𝑜𝑥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′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𝑦𝑜𝑦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′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যথাক্রমে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অক্ষ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অক্ষ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𝑜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উহার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 বিন্দু। প্রাপ্ত বিন্দু</a:t>
                </a:r>
                <a:r>
                  <a:rPr lang="bn-BD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সমুহ পর্যায়ক্রমে ছক কাগজে সংস্থাপন করি এবং রেখাংশ</a:t>
                </a:r>
              </a:p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টেনে বিদু সমুহ যোগ করি। </a:t>
                </a:r>
                <a:r>
                  <a:rPr lang="bn-BD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ফলে দুটি সরল রেখা পাওয়া গেল যা পরস্পরকে </a:t>
                </a:r>
              </a:p>
              <a:p>
                <a:r>
                  <a:rPr lang="bn-BD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বিন্দুতে ছেদ করেছে। সুত</a:t>
                </a:r>
                <a:r>
                  <a:rPr lang="bn-BD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রাং নির্ণেয় সমাধান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).</m:t>
                    </m:r>
                  </m:oMath>
                </a14:m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6000"/>
                <a:ext cx="8534400" cy="2463303"/>
              </a:xfrm>
              <a:prstGeom prst="rect">
                <a:avLst/>
              </a:prstGeom>
              <a:blipFill rotWithShape="1">
                <a:blip r:embed="rId4"/>
                <a:stretch>
                  <a:fillRect l="-1500" t="-1980" r="-286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14by14 ax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54336"/>
            <a:ext cx="6705600" cy="63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34200" y="3392269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392269"/>
                <a:ext cx="114300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3418402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18402"/>
                <a:ext cx="838200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0" y="217727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17727"/>
                <a:ext cx="12954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05200" y="6004620"/>
                <a:ext cx="2171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004620"/>
                <a:ext cx="217170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2800" y="3192959"/>
                <a:ext cx="13335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 </m:t>
                      </m:r>
                      <m:r>
                        <a:rPr lang="en-US" sz="4400" b="0" i="1" smtClean="0">
                          <a:latin typeface="Cambria Math"/>
                        </a:rPr>
                        <m:t>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92959"/>
                <a:ext cx="1333500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76700" y="2286000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• (0,2)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5850" y="3429000"/>
            <a:ext cx="2038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• (2,-1)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500" y="114300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• (-2,5)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71800" y="802502"/>
            <a:ext cx="3810000" cy="5365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0" y="2286000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• (3,2)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46876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• -5,-4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961909" y="112221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• (7</a:t>
            </a:r>
            <a:r>
              <a:rPr lang="en-US" sz="3600" dirty="0" smtClean="0">
                <a:solidFill>
                  <a:srgbClr val="FFFF00"/>
                </a:solidFill>
              </a:rPr>
              <a:t>,5) </a:t>
            </a:r>
            <a:endParaRPr lang="en-US" sz="3600" dirty="0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295400" y="1445383"/>
            <a:ext cx="5867400" cy="41934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8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351</TotalTime>
  <Words>865</Words>
  <Application>Microsoft Office PowerPoint</Application>
  <PresentationFormat>On-screen Show (4:3)</PresentationFormat>
  <Paragraphs>93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NikoshBAN</vt:lpstr>
      <vt:lpstr>Calibri</vt:lpstr>
      <vt:lpstr>Century Gothic</vt:lpstr>
      <vt:lpstr>Wingdings</vt:lpstr>
      <vt:lpstr>Book Antiqua</vt:lpstr>
      <vt:lpstr>Cambria Math</vt:lpstr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50</cp:revision>
  <dcterms:created xsi:type="dcterms:W3CDTF">2006-08-16T00:00:00Z</dcterms:created>
  <dcterms:modified xsi:type="dcterms:W3CDTF">2016-12-24T14:15:00Z</dcterms:modified>
</cp:coreProperties>
</file>